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89" r:id="rId2"/>
    <p:sldId id="290" r:id="rId3"/>
    <p:sldId id="306" r:id="rId4"/>
    <p:sldId id="300" r:id="rId5"/>
    <p:sldId id="277" r:id="rId6"/>
    <p:sldId id="266" r:id="rId7"/>
    <p:sldId id="288" r:id="rId8"/>
    <p:sldId id="295" r:id="rId9"/>
    <p:sldId id="267" r:id="rId10"/>
    <p:sldId id="272" r:id="rId11"/>
    <p:sldId id="271" r:id="rId12"/>
    <p:sldId id="276" r:id="rId13"/>
    <p:sldId id="275" r:id="rId14"/>
    <p:sldId id="274" r:id="rId15"/>
    <p:sldId id="304" r:id="rId16"/>
    <p:sldId id="302" r:id="rId17"/>
    <p:sldId id="307" r:id="rId18"/>
    <p:sldId id="296" r:id="rId19"/>
    <p:sldId id="308" r:id="rId20"/>
    <p:sldId id="269" r:id="rId21"/>
    <p:sldId id="297" r:id="rId22"/>
    <p:sldId id="268" r:id="rId23"/>
    <p:sldId id="309" r:id="rId24"/>
    <p:sldId id="310" r:id="rId25"/>
    <p:sldId id="298" r:id="rId26"/>
    <p:sldId id="303" r:id="rId27"/>
    <p:sldId id="299" r:id="rId28"/>
    <p:sldId id="312" r:id="rId29"/>
    <p:sldId id="313" r:id="rId30"/>
    <p:sldId id="31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70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8DA18-66AB-4815-A455-26B074F2D8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7000B-4084-45E2-856A-F9369CEA8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73DECD-21E8-478E-90FC-AFB66B8DD910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BDFB63-F823-42C1-833B-7814024B6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30109A-F100-44CD-B238-1BBDB4479D8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935127-E919-4EF3-8779-286490D5D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6276-5C20-4ED0-A9DA-CA263B3BE86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933D-28CE-448A-8D28-9FCDB7B2D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293E-B0E4-4FDA-9C22-236EAC776B3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C87E-3242-4581-8C24-44599F7A5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E4AD0-DFF8-440F-8ABE-F91B61A28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3C7A-255E-44D8-ACE8-432E09353FF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1727-C3B3-4E47-B591-4D3E9B9A8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F0FE24-A536-4708-9D09-BD18074D4250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79CC5D-ABFD-4E45-8C22-3B8133C82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75ED-25AD-4A64-9B09-3D15A315894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D8E4-5864-44AB-B033-EAD6552DE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9B1E6D-6CA4-40D4-9A35-876BC17C01F7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740151-A546-4347-92C0-A1720FB90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4293-E5F2-430C-A6CB-4B068A8A436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F437-99C5-40AC-BCC6-35D87E1F8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8D01-E398-4548-92C4-91EDE466FA3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F1C8-32EE-4230-9A50-F9483F4B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938B1F-5642-43B8-B045-2BE6528A15F5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2F9DA5-C5D3-40CB-8098-720057BCC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54DBDF-32B9-43D4-9013-461F68FA9EA7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9B6D07-0FF5-4C01-B2F2-9AD1D3D8A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2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CBB91E-0D42-44CD-9224-A00F1E0EC7D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587F65D-8300-4A5A-9944-0B7818F84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9" r:id="rId2"/>
    <p:sldLayoutId id="2147483796" r:id="rId3"/>
    <p:sldLayoutId id="2147483790" r:id="rId4"/>
    <p:sldLayoutId id="2147483797" r:id="rId5"/>
    <p:sldLayoutId id="2147483791" r:id="rId6"/>
    <p:sldLayoutId id="2147483792" r:id="rId7"/>
    <p:sldLayoutId id="2147483798" r:id="rId8"/>
    <p:sldLayoutId id="2147483799" r:id="rId9"/>
    <p:sldLayoutId id="2147483793" r:id="rId10"/>
    <p:sldLayoutId id="2147483794" r:id="rId11"/>
    <p:sldLayoutId id="21474838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39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1059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Парк Поэзии!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28704" y="5934670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106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1643063"/>
          <a:ext cx="785812" cy="1020762"/>
        </p:xfrm>
        <a:graphic>
          <a:graphicData uri="http://schemas.openxmlformats.org/presentationml/2006/ole">
            <p:oleObj spid="_x0000_s1026" name="Clip" r:id="rId8" imgW="1026000" imgH="1157760" progId="">
              <p:embed/>
            </p:oleObj>
          </a:graphicData>
        </a:graphic>
      </p:graphicFrame>
      <p:pic>
        <p:nvPicPr>
          <p:cNvPr id="1069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Рисунок 9" descr="бере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353150" cy="652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72063" y="4857750"/>
            <a:ext cx="3702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б_рёза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715000" y="4857750"/>
            <a:ext cx="7318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Picture 4" descr="pict11"/>
          <p:cNvPicPr>
            <a:picLocks noChangeAspect="1" noChangeArrowheads="1"/>
          </p:cNvPicPr>
          <p:nvPr/>
        </p:nvPicPr>
        <p:blipFill>
          <a:blip r:embed="rId2" cstate="print"/>
          <a:srcRect r="3503" b="6200"/>
          <a:stretch>
            <a:fillRect/>
          </a:stretch>
        </p:blipFill>
        <p:spPr bwMode="auto">
          <a:xfrm>
            <a:off x="142844" y="142852"/>
            <a:ext cx="5500694" cy="654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2125" y="4786313"/>
            <a:ext cx="3362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мес_ц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643688" y="5000625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500938" y="4786313"/>
            <a:ext cx="7508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Рисунок 9" descr="дор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572032" cy="66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000625" y="4857750"/>
            <a:ext cx="37099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д_рога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7143750" y="5143500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643563" y="4857750"/>
            <a:ext cx="7985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Рисунок 9" descr="яблок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42918"/>
            <a:ext cx="521497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786313" y="4500563"/>
            <a:ext cx="3727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ябл_ко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5072063" y="4643438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572250" y="4500563"/>
            <a:ext cx="7985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Рисунок 9" descr="солнц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50800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143500" y="4786313"/>
            <a:ext cx="38274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со_нце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000750" y="5000625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86500" y="4786313"/>
            <a:ext cx="800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428625" y="428625"/>
            <a:ext cx="814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 algn="just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Заяц,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берёза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месяц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, дорога, яблоко, солнце.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571626" y="571500"/>
            <a:ext cx="214312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929438" y="571500"/>
            <a:ext cx="214312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857375" y="1500188"/>
            <a:ext cx="214313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214687" y="1500188"/>
            <a:ext cx="214313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143625" y="1500188"/>
            <a:ext cx="214313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785938" y="1285875"/>
            <a:ext cx="3571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86188" y="1285875"/>
            <a:ext cx="2857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500938" y="1285875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28688" y="2214563"/>
            <a:ext cx="3571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57938" y="2286000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143375" y="2214563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428625" y="428625"/>
            <a:ext cx="8143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Трусливый заяц 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тонкая берёза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красивый месяц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узкая дорога 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спелое яблоко</a:t>
            </a:r>
          </a:p>
          <a:p>
            <a:pPr indent="534988" algn="just"/>
            <a:r>
              <a:rPr lang="ru-RU" sz="6000">
                <a:latin typeface="Times New Roman" pitchFamily="18" charset="0"/>
                <a:cs typeface="Times New Roman" pitchFamily="18" charset="0"/>
              </a:rPr>
              <a:t> яркое солнце.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57375" y="285750"/>
            <a:ext cx="89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м.р.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43063" y="3000375"/>
            <a:ext cx="985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ж.р.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28813" y="1143000"/>
            <a:ext cx="985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ж.р.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714500" y="2071688"/>
            <a:ext cx="89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м.р.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43063" y="4786313"/>
            <a:ext cx="982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ср.р.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643063" y="3929063"/>
            <a:ext cx="982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ср.р.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286375" y="642938"/>
            <a:ext cx="214313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929188" y="2428875"/>
            <a:ext cx="214312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714750" y="5214938"/>
            <a:ext cx="214313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250532" y="3321844"/>
            <a:ext cx="285750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571876" y="4286250"/>
            <a:ext cx="214312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29250" y="1285875"/>
            <a:ext cx="3571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00688" y="3143250"/>
            <a:ext cx="3571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57563" y="4000500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72000" y="5000625"/>
            <a:ext cx="3571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857625" y="5857875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14750" y="2214563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Как определить падеж прилагательного.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Найти имя существительное, к которому относится прилагательное.</a:t>
            </a:r>
          </a:p>
          <a:p>
            <a:pPr eaLnBrk="1" hangingPunct="1"/>
            <a:r>
              <a:rPr lang="ru-RU" dirty="0" smtClean="0"/>
              <a:t>Определить падеж существительного</a:t>
            </a:r>
          </a:p>
          <a:p>
            <a:pPr eaLnBrk="1" hangingPunct="1"/>
            <a:r>
              <a:rPr lang="ru-RU" dirty="0" smtClean="0"/>
              <a:t>По падежу существительного определить падеж прилагательного.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111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4131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Парк Поэзии!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28704" y="5934670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413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71938" y="785813"/>
          <a:ext cx="785812" cy="1020762"/>
        </p:xfrm>
        <a:graphic>
          <a:graphicData uri="http://schemas.openxmlformats.org/presentationml/2006/ole">
            <p:oleObj spid="_x0000_s4098" name="Clip" r:id="rId8" imgW="1026000" imgH="1157760" progId="">
              <p:embed/>
            </p:oleObj>
          </a:graphicData>
        </a:graphic>
      </p:graphicFrame>
      <p:pic>
        <p:nvPicPr>
          <p:cNvPr id="4141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11913E-6 C 0.01997 0.02428 0.03994 0.04857 0.05157 0.08743 C 0.0632 0.12629 0.07779 0.18412 0.0698 0.2327 C 0.06182 0.28128 0.01425 0.35484 0.00313 0.37936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Как можно правильно определить безударное окончание.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Надо найти имя существительное, к которому относится имя прилагательное.</a:t>
            </a:r>
          </a:p>
          <a:p>
            <a:pPr eaLnBrk="1" hangingPunct="1">
              <a:defRPr/>
            </a:pPr>
            <a:r>
              <a:rPr lang="ru-RU" smtClean="0"/>
              <a:t>Задать вопрос к имени прилагательному. </a:t>
            </a:r>
          </a:p>
          <a:p>
            <a:pPr eaLnBrk="1" hangingPunct="1">
              <a:defRPr/>
            </a:pPr>
            <a:r>
              <a:rPr lang="ru-RU" smtClean="0"/>
              <a:t> По ударному окончанию вопроса определить безударное окончание имени прилагательного.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 descr="в стране невыученных урок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8582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2285984" y="214290"/>
            <a:ext cx="592935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подтаявш__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снегу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красив__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узор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перв__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цветок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ясн___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неба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хитр__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лисой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лесн__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поляне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снежн__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полю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рыхл__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снега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трескуч__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морозом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заснеженн__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лес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5156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Парк Поэзии!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28704" y="5934670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516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71938" y="3286125"/>
          <a:ext cx="785812" cy="1022350"/>
        </p:xfrm>
        <a:graphic>
          <a:graphicData uri="http://schemas.openxmlformats.org/presentationml/2006/ole">
            <p:oleObj spid="_x0000_s5122" name="Clip" r:id="rId9" imgW="1026000" imgH="1157760" progId="">
              <p:embed/>
            </p:oleObj>
          </a:graphicData>
        </a:graphic>
      </p:graphicFrame>
      <p:pic>
        <p:nvPicPr>
          <p:cNvPr id="5166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7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0.11566 C -0.05243 0.14388 -0.0743 0.1721 -0.07413 0.20449 C -0.07395 0.23687 -0.06215 0.29308 -0.02968 0.31043 C 0.00278 0.32824 0.09046 0.33773 0.12084 0.31043 C 0.15122 0.2836 0.1408 0.19894 0.15226 0.14781 C 0.16372 0.09669 0.17761 0.03354 0.18959 0.00393 C 0.20157 -0.02568 0.21667 0.0037 0.22396 -0.02984 C 0.23125 -0.06338 0.2198 -0.15869 0.23299 -0.19801 C 0.24619 -0.23734 0.29184 -0.25399 0.30365 -0.26533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571500" y="857250"/>
            <a:ext cx="79295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6575"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Пришла зима. Стоят морозы. Земля покрылась снегом. Стоит лес. Деревья украшены узорами инея. Мороз сковал воду на реке. Жители давно приготовились к зиме.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571500" y="285728"/>
            <a:ext cx="828678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36575"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Пришла ___ зима. Стоят ___ морозы. Земля покрылась ___ снегом. Стоит ___ лес. Деревья украшены ____ узорами инея. ___ мороз сковал воду на реке. ____ жители давно приготовились к зиме.</a:t>
            </a:r>
          </a:p>
          <a:p>
            <a:pPr indent="536575" algn="just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24" descr="Trees&amp;Fields0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4000504"/>
            <a:ext cx="7072362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Для чего нужны имена прилагательные.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Имена прилагательные нашу речь</a:t>
            </a:r>
          </a:p>
          <a:p>
            <a:pPr algn="ctr" eaLnBrk="1" hangingPunct="1"/>
            <a:r>
              <a:rPr lang="ru-RU" smtClean="0"/>
              <a:t>Уточняют</a:t>
            </a:r>
          </a:p>
          <a:p>
            <a:pPr algn="ctr" eaLnBrk="1" hangingPunct="1"/>
            <a:r>
              <a:rPr lang="ru-RU" smtClean="0"/>
              <a:t>Украшают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6160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6180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Парк Поэзии!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28704" y="5934670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618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86563" y="1214438"/>
          <a:ext cx="785812" cy="1020762"/>
        </p:xfrm>
        <a:graphic>
          <a:graphicData uri="http://schemas.openxmlformats.org/presentationml/2006/ole">
            <p:oleObj spid="_x0000_s6146" name="Clip" r:id="rId9" imgW="1026000" imgH="1157760" progId="">
              <p:embed/>
            </p:oleObj>
          </a:graphicData>
        </a:graphic>
      </p:graphicFrame>
      <p:pic>
        <p:nvPicPr>
          <p:cNvPr id="6190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56465E-6 C 0.02101 0.00185 0.04219 0.0037 0.06181 0.02892 C 0.08143 0.05413 0.10816 0.1307 0.11736 0.15105 " pathEditMode="relative" ptsTypes="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214282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2285984" y="928688"/>
            <a:ext cx="79379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Лёгк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  снежинка  падает кружась,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поле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белоснежн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  мягко улеглась.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Солнце золотист..  плечи ей ласкает,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прозрачн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 слезинку её преображает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28600" y="4000504"/>
            <a:ext cx="8201052" cy="142729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Лёгк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   снежинка  падает кружась,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поле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белоснежн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   мягко улеглась.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Солнце золотист..    плечи ей ласкает,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прозрачн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   слезинку её преображает.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-2857552" y="5443402"/>
            <a:ext cx="357190" cy="485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 descr="Картинки по запросу картинка снежинки для дете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543" b="9543"/>
          <a:stretch>
            <a:fillRect/>
          </a:stretch>
        </p:blipFill>
        <p:spPr bwMode="auto">
          <a:xfrm>
            <a:off x="228600" y="190500"/>
            <a:ext cx="8272490" cy="38100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7184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7204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Парк Поэзии!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28704" y="5934670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721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29563" y="2000250"/>
          <a:ext cx="785812" cy="1020763"/>
        </p:xfrm>
        <a:graphic>
          <a:graphicData uri="http://schemas.openxmlformats.org/presentationml/2006/ole">
            <p:oleObj spid="_x0000_s7170" name="Clip" r:id="rId9" imgW="1026000" imgH="1157760" progId="">
              <p:embed/>
            </p:oleObj>
          </a:graphicData>
        </a:graphic>
      </p:graphicFrame>
      <p:pic>
        <p:nvPicPr>
          <p:cNvPr id="7214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996 C 0.00868 0.13601 0.0191 0.2223 -0.00156 0.27735 C -0.02222 0.33241 -0.09931 0.33981 -0.12587 0.38098 C -0.15243 0.42216 -0.18958 0.49988 -0.16111 0.5251 C -0.13264 0.55031 0.01059 0.53065 0.04496 0.531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Проверь тест- опрос!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420938"/>
            <a:ext cx="8748712" cy="3302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4400" dirty="0" smtClean="0"/>
              <a:t>1   2   3   4   5   6   7   8   9  10 </a:t>
            </a:r>
          </a:p>
          <a:p>
            <a:pPr marL="609600" indent="-609600" eaLnBrk="1" hangingPunct="1">
              <a:buFontTx/>
              <a:buNone/>
            </a:pPr>
            <a:r>
              <a:rPr lang="ru-RU" sz="4400" dirty="0" smtClean="0"/>
              <a:t>+   -   +  +   -   +  +   -   +  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7184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7204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Парк Поэзии!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28704" y="5934670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721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29563" y="2000250"/>
          <a:ext cx="785812" cy="1020763"/>
        </p:xfrm>
        <a:graphic>
          <a:graphicData uri="http://schemas.openxmlformats.org/presentationml/2006/ole">
            <p:oleObj spid="_x0000_s41986" name="Clip" r:id="rId9" imgW="1026000" imgH="1157760" progId="">
              <p:embed/>
            </p:oleObj>
          </a:graphicData>
        </a:graphic>
      </p:graphicFrame>
      <p:pic>
        <p:nvPicPr>
          <p:cNvPr id="7214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4996 C 0.00868 0.13601 0.0191 0.2223 -0.00156 0.27735 C -0.02222 0.33241 -0.09931 0.33981 -0.12587 0.38098 C -0.15243 0.42216 -0.18958 0.49988 -0.16111 0.5251 C -0.13264 0.55031 0.01059 0.53065 0.04496 0.531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Имя прилагательное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133600"/>
            <a:ext cx="7553325" cy="3433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Часть речи.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Признак предмета.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Какая? Какой? Какое? Какие?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Связано </a:t>
            </a:r>
            <a:r>
              <a:rPr lang="ru-RU" sz="2800" dirty="0" smtClean="0"/>
              <a:t>с именем существительным. </a:t>
            </a:r>
            <a:endParaRPr lang="ru-RU" sz="2800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800" b="1" dirty="0" smtClean="0"/>
              <a:t>Изменяется</a:t>
            </a:r>
            <a:r>
              <a:rPr lang="ru-RU" sz="2800" dirty="0" smtClean="0"/>
              <a:t> по числам: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800" dirty="0" smtClean="0"/>
              <a:t>В единственном числе по родам и падежам.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11930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Я узнал…</a:t>
            </a:r>
            <a:br>
              <a:rPr lang="ru-RU" sz="4400" dirty="0" smtClean="0"/>
            </a:br>
            <a:r>
              <a:rPr lang="ru-RU" sz="4400" dirty="0" smtClean="0"/>
              <a:t>Я повторил…</a:t>
            </a:r>
            <a:br>
              <a:rPr lang="ru-RU" sz="4400" dirty="0" smtClean="0"/>
            </a:br>
            <a:r>
              <a:rPr lang="ru-RU" sz="4400" dirty="0" smtClean="0"/>
              <a:t>Я затруднялся…</a:t>
            </a:r>
            <a:br>
              <a:rPr lang="ru-RU" sz="4400" dirty="0" smtClean="0"/>
            </a:br>
            <a:r>
              <a:rPr lang="ru-RU" sz="4400" dirty="0" smtClean="0"/>
              <a:t>Я запомнил…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43182"/>
            <a:ext cx="8229600" cy="14923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3800" dirty="0" smtClean="0"/>
          </a:p>
        </p:txBody>
      </p:sp>
      <p:pic>
        <p:nvPicPr>
          <p:cNvPr id="31748" name="Picture 224" descr="Trees&amp;Fields00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2636838"/>
            <a:ext cx="7215238" cy="38877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063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2083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Парк Поэзии!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28704" y="5934670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2091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1643063"/>
          <a:ext cx="785812" cy="1020762"/>
        </p:xfrm>
        <a:graphic>
          <a:graphicData uri="http://schemas.openxmlformats.org/presentationml/2006/ole">
            <p:oleObj spid="_x0000_s2050" name="Clip" r:id="rId8" imgW="1026000" imgH="1157760" progId="">
              <p:embed/>
            </p:oleObj>
          </a:graphicData>
        </a:graphic>
      </p:graphicFrame>
      <p:pic>
        <p:nvPicPr>
          <p:cNvPr id="2093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https://pp.vk.me/c7004/v7004144/18362/xsDJsD4mn1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-1143040" y="-2065338"/>
            <a:ext cx="1298615" cy="9739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14596E-6 C 0.02239 -0.00601 0.04496 -0.01203 0.06458 -0.02706 C 0.0842 -0.0421 0.10746 -0.07379 0.11823 -0.09021 C 0.12899 -0.10664 0.1184 -0.1189 0.12934 -0.12514 C 0.14028 -0.13139 0.17187 -0.14133 0.18385 -0.12792 C 0.19583 -0.1145 0.19913 -0.06777 0.20104 -0.04441 C 0.20295 -0.02105 0.2033 -0.00162 0.19496 0.01203 C 0.18663 0.02568 0.15799 0.03331 0.15052 0.03771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5" descr="topic7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7852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71" name="Oval 31"/>
          <p:cNvSpPr>
            <a:spLocks noChangeArrowheads="1"/>
          </p:cNvSpPr>
          <p:nvPr/>
        </p:nvSpPr>
        <p:spPr bwMode="auto">
          <a:xfrm>
            <a:off x="3924300" y="4221163"/>
            <a:ext cx="431800" cy="5762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5372" name="Oval 33"/>
          <p:cNvSpPr>
            <a:spLocks noChangeArrowheads="1"/>
          </p:cNvSpPr>
          <p:nvPr/>
        </p:nvSpPr>
        <p:spPr bwMode="auto">
          <a:xfrm>
            <a:off x="6516688" y="6021388"/>
            <a:ext cx="576262" cy="5746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5373" name="Picture 27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692401">
            <a:off x="3708400" y="4005263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Oval 34"/>
          <p:cNvSpPr>
            <a:spLocks noChangeArrowheads="1"/>
          </p:cNvSpPr>
          <p:nvPr/>
        </p:nvSpPr>
        <p:spPr bwMode="auto">
          <a:xfrm>
            <a:off x="4643438" y="5734050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5375" name="Oval 35"/>
          <p:cNvSpPr>
            <a:spLocks noChangeArrowheads="1"/>
          </p:cNvSpPr>
          <p:nvPr/>
        </p:nvSpPr>
        <p:spPr bwMode="auto">
          <a:xfrm>
            <a:off x="5435600" y="4724400"/>
            <a:ext cx="576263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5376" name="Oval 36"/>
          <p:cNvSpPr>
            <a:spLocks noChangeArrowheads="1"/>
          </p:cNvSpPr>
          <p:nvPr/>
        </p:nvSpPr>
        <p:spPr bwMode="auto">
          <a:xfrm>
            <a:off x="642938" y="4714875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5377" name="Picture 30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2650364">
            <a:off x="523875" y="4494213"/>
            <a:ext cx="800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9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-851063">
            <a:off x="5364163" y="4581525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6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2102172">
            <a:off x="4572000" y="5661025"/>
            <a:ext cx="684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8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2319487">
            <a:off x="6372225" y="5805488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Oval 36"/>
          <p:cNvSpPr>
            <a:spLocks noChangeArrowheads="1"/>
          </p:cNvSpPr>
          <p:nvPr/>
        </p:nvSpPr>
        <p:spPr bwMode="auto">
          <a:xfrm rot="2230974">
            <a:off x="1230313" y="3244850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5382" name="Picture 30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2650364">
            <a:off x="1166813" y="3065463"/>
            <a:ext cx="800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5" descr="topic7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0488"/>
            <a:ext cx="8856663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6732588" y="4508500"/>
            <a:ext cx="1439862" cy="1008063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ой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 rot="-577518">
            <a:off x="4500563" y="2924175"/>
            <a:ext cx="1439862" cy="10795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ый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 rot="1543929">
            <a:off x="2700338" y="4797425"/>
            <a:ext cx="1223962" cy="863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яя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 rot="1589391">
            <a:off x="6516688" y="3068638"/>
            <a:ext cx="1152525" cy="10080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ее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627313" y="2492375"/>
            <a:ext cx="1368425" cy="863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ая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-1249762">
            <a:off x="1820863" y="3625850"/>
            <a:ext cx="1368425" cy="10795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ий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1042988" y="5516563"/>
            <a:ext cx="1368425" cy="863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ое</a:t>
            </a:r>
          </a:p>
        </p:txBody>
      </p:sp>
      <p:sp>
        <p:nvSpPr>
          <p:cNvPr id="16402" name="Oval 31"/>
          <p:cNvSpPr>
            <a:spLocks noChangeArrowheads="1"/>
          </p:cNvSpPr>
          <p:nvPr/>
        </p:nvSpPr>
        <p:spPr bwMode="auto">
          <a:xfrm>
            <a:off x="3924300" y="4221163"/>
            <a:ext cx="431800" cy="5762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6403" name="Oval 33"/>
          <p:cNvSpPr>
            <a:spLocks noChangeArrowheads="1"/>
          </p:cNvSpPr>
          <p:nvPr/>
        </p:nvSpPr>
        <p:spPr bwMode="auto">
          <a:xfrm>
            <a:off x="6516688" y="6021388"/>
            <a:ext cx="576262" cy="5746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6404" name="Picture 27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692401">
            <a:off x="3708400" y="4005263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Oval 34"/>
          <p:cNvSpPr>
            <a:spLocks noChangeArrowheads="1"/>
          </p:cNvSpPr>
          <p:nvPr/>
        </p:nvSpPr>
        <p:spPr bwMode="auto">
          <a:xfrm>
            <a:off x="4643438" y="5734050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6406" name="Oval 35"/>
          <p:cNvSpPr>
            <a:spLocks noChangeArrowheads="1"/>
          </p:cNvSpPr>
          <p:nvPr/>
        </p:nvSpPr>
        <p:spPr bwMode="auto">
          <a:xfrm>
            <a:off x="5435600" y="4724400"/>
            <a:ext cx="576263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6407" name="Oval 36"/>
          <p:cNvSpPr>
            <a:spLocks noChangeArrowheads="1"/>
          </p:cNvSpPr>
          <p:nvPr/>
        </p:nvSpPr>
        <p:spPr bwMode="auto">
          <a:xfrm>
            <a:off x="395288" y="4508500"/>
            <a:ext cx="576262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6408" name="Picture 30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2650364">
            <a:off x="381000" y="4279900"/>
            <a:ext cx="800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9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-851063">
            <a:off x="5364163" y="4581525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2102172">
            <a:off x="4572000" y="5661025"/>
            <a:ext cx="684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8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 rot="-2319487">
            <a:off x="6372225" y="5805488"/>
            <a:ext cx="68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2" name="Oval 36"/>
          <p:cNvSpPr>
            <a:spLocks noChangeArrowheads="1"/>
          </p:cNvSpPr>
          <p:nvPr/>
        </p:nvSpPr>
        <p:spPr bwMode="auto">
          <a:xfrm rot="2230974">
            <a:off x="1428750" y="3286125"/>
            <a:ext cx="576263" cy="7191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6413" name="Picture 30" descr="ris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2650364">
            <a:off x="1381125" y="3065463"/>
            <a:ext cx="800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9" grpId="0" animBg="1"/>
      <p:bldP spid="5130" grpId="0" animBg="1"/>
      <p:bldP spid="5131" grpId="0" animBg="1"/>
      <p:bldP spid="5132" grpId="0" animBg="1"/>
      <p:bldP spid="5126" grpId="0" animBg="1"/>
      <p:bldP spid="5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214313" y="620713"/>
            <a:ext cx="85820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Ж.р               М.р.              Ср. р. </a:t>
            </a:r>
          </a:p>
        </p:txBody>
      </p:sp>
      <p:sp>
        <p:nvSpPr>
          <p:cNvPr id="17419" name="Text Box 5"/>
          <p:cNvSpPr txBox="1">
            <a:spLocks noChangeArrowheads="1"/>
          </p:cNvSpPr>
          <p:nvPr/>
        </p:nvSpPr>
        <p:spPr bwMode="auto">
          <a:xfrm>
            <a:off x="539750" y="2133600"/>
            <a:ext cx="13684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Lucida Sans Unicode" pitchFamily="34" charset="0"/>
              </a:rPr>
              <a:t>-ая</a:t>
            </a:r>
          </a:p>
          <a:p>
            <a:r>
              <a:rPr lang="ru-RU" sz="4400">
                <a:latin typeface="Lucida Sans Unicode" pitchFamily="34" charset="0"/>
              </a:rPr>
              <a:t>-яя</a:t>
            </a:r>
          </a:p>
        </p:txBody>
      </p:sp>
      <p:sp>
        <p:nvSpPr>
          <p:cNvPr id="17420" name="Text Box 6"/>
          <p:cNvSpPr txBox="1">
            <a:spLocks noChangeArrowheads="1"/>
          </p:cNvSpPr>
          <p:nvPr/>
        </p:nvSpPr>
        <p:spPr bwMode="auto">
          <a:xfrm>
            <a:off x="3500438" y="2000250"/>
            <a:ext cx="13684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Lucida Sans Unicode" pitchFamily="34" charset="0"/>
              </a:rPr>
              <a:t>-ой</a:t>
            </a:r>
          </a:p>
          <a:p>
            <a:r>
              <a:rPr lang="ru-RU" sz="4400">
                <a:latin typeface="Lucida Sans Unicode" pitchFamily="34" charset="0"/>
              </a:rPr>
              <a:t>-ий</a:t>
            </a:r>
          </a:p>
          <a:p>
            <a:r>
              <a:rPr lang="ru-RU" sz="4400">
                <a:latin typeface="Lucida Sans Unicode" pitchFamily="34" charset="0"/>
              </a:rPr>
              <a:t>-ый</a:t>
            </a:r>
          </a:p>
        </p:txBody>
      </p:sp>
      <p:sp>
        <p:nvSpPr>
          <p:cNvPr id="17421" name="Text Box 8"/>
          <p:cNvSpPr txBox="1">
            <a:spLocks noChangeArrowheads="1"/>
          </p:cNvSpPr>
          <p:nvPr/>
        </p:nvSpPr>
        <p:spPr bwMode="auto">
          <a:xfrm>
            <a:off x="6858000" y="2143125"/>
            <a:ext cx="1600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Lucida Sans Unicode" pitchFamily="34" charset="0"/>
              </a:rPr>
              <a:t>-ое</a:t>
            </a:r>
          </a:p>
          <a:p>
            <a:r>
              <a:rPr lang="ru-RU" sz="4400">
                <a:latin typeface="Lucida Sans Unicode" pitchFamily="34" charset="0"/>
              </a:rPr>
              <a:t>-ее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4287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11271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000125"/>
            <a:ext cx="7858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88"/>
            <a:ext cx="2214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3087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000500"/>
            <a:ext cx="1065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85750" y="214313"/>
            <a:ext cx="8443913" cy="7032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Страна «Прилагательных»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35782" y="1035843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5813" y="1643063"/>
            <a:ext cx="7835900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13" y="2000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3" y="4286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4813" y="164306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00250" y="1857375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3143250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688" y="5929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157161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421481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192880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43900" y="3071810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585789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1785926"/>
            <a:ext cx="5000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857232"/>
            <a:ext cx="25717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Тропинка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Чистописания!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  <p:pic>
        <p:nvPicPr>
          <p:cNvPr id="3107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7860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214313"/>
            <a:ext cx="1000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4643438"/>
            <a:ext cx="1495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214678" y="2214554"/>
            <a:ext cx="2571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Дубрава словарных слов!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3108" y="4500570"/>
            <a:ext cx="264320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Водопад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ошибок!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15075" y="2214554"/>
            <a:ext cx="29289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Площадь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Прилагательных!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3357562"/>
            <a:ext cx="34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Парк Поэзии!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28704" y="5934670"/>
            <a:ext cx="20152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cs typeface="+mn-cs"/>
              </a:rPr>
              <a:t>Знаем всё!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311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071563"/>
            <a:ext cx="652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71625" y="2214563"/>
          <a:ext cx="785813" cy="1020762"/>
        </p:xfrm>
        <a:graphic>
          <a:graphicData uri="http://schemas.openxmlformats.org/presentationml/2006/ole">
            <p:oleObj spid="_x0000_s3074" name="Clip" r:id="rId8" imgW="1026000" imgH="1157760" progId="">
              <p:embed/>
            </p:oleObj>
          </a:graphicData>
        </a:graphic>
      </p:graphicFrame>
      <p:pic>
        <p:nvPicPr>
          <p:cNvPr id="3117" name="Picture 14" descr="D:\Всячина\С комп. курсов\Рисунки\5000 забавных изображений\Educational Cartoons\SCHOOL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6429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0234">
            <a:off x="39688" y="2697163"/>
            <a:ext cx="1133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13" descr="D:\Всячина\С комп. курсов\Рисунки\5000 забавных изображений\Cartoon Landscapes\LANDS042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753">
            <a:off x="954088" y="2590800"/>
            <a:ext cx="671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25">
            <a:off x="5029200" y="1676400"/>
            <a:ext cx="6080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53134E-6 C -0.00729 0.01874 -0.01459 0.0377 -0.01407 0.05505 C -0.01354 0.0724 -0.01441 0.08998 0.00312 0.10363 C 0.02066 0.11728 0.06111 0.14434 0.09097 0.13717 C 0.12083 0.13 0.15937 0.10155 0.18281 0.06037 C 0.20625 0.0192 0.22031 -0.07009 0.23142 -0.11057 C 0.24253 -0.15105 0.24375 -0.16748 0.24948 -0.18182 C 0.25521 -0.19616 0.26041 -0.19639 0.26562 -0.19662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8" name="Picture 4" descr="pic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704601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72188" y="4857750"/>
            <a:ext cx="2490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за_ц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6786563" y="5072063"/>
            <a:ext cx="428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7143750" y="4857750"/>
            <a:ext cx="7508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  <p:bldP spid="3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1221</TotalTime>
  <Words>578</Words>
  <Application>Microsoft Office PowerPoint</Application>
  <PresentationFormat>Экран (4:3)</PresentationFormat>
  <Paragraphs>211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Тема15</vt:lpstr>
      <vt:lpstr>Clip</vt:lpstr>
      <vt:lpstr>Слайд 1</vt:lpstr>
      <vt:lpstr>Слайд 2</vt:lpstr>
      <vt:lpstr>Имя прилагательное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Как определить падеж прилагательного.</vt:lpstr>
      <vt:lpstr>Слайд 18</vt:lpstr>
      <vt:lpstr>Как можно правильно определить безударное окончание.</vt:lpstr>
      <vt:lpstr>Слайд 20</vt:lpstr>
      <vt:lpstr>Слайд 21</vt:lpstr>
      <vt:lpstr>Слайд 22</vt:lpstr>
      <vt:lpstr>Слайд 23</vt:lpstr>
      <vt:lpstr>Для чего нужны имена прилагательные.</vt:lpstr>
      <vt:lpstr>Слайд 25</vt:lpstr>
      <vt:lpstr>Лёгк..   снежинка  падает кружась, В поле белоснежн..   мягко улеглась. Солнце золотист..    плечи ей ласкает, В прозрачн..   слезинку её преображает. </vt:lpstr>
      <vt:lpstr>Слайд 27</vt:lpstr>
      <vt:lpstr>Проверь тест- опрос!</vt:lpstr>
      <vt:lpstr>Слайд 29</vt:lpstr>
      <vt:lpstr>Я узнал… Я повторил… Я затруднялся… Я запомнил…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Долиновская школа</cp:lastModifiedBy>
  <cp:revision>69</cp:revision>
  <dcterms:created xsi:type="dcterms:W3CDTF">2010-03-02T14:01:59Z</dcterms:created>
  <dcterms:modified xsi:type="dcterms:W3CDTF">2016-02-04T19:59:36Z</dcterms:modified>
</cp:coreProperties>
</file>